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</p:sldIdLst>
  <p:sldSz cy="10287000" cx="18288000"/>
  <p:notesSz cx="6858000" cy="9144000"/>
  <p:embeddedFontLst>
    <p:embeddedFont>
      <p:font typeface="Halant"/>
      <p:bold r:id="rId12"/>
    </p:embeddedFont>
    <p:embeddedFont>
      <p:font typeface="Inter"/>
      <p:regular r:id="rId13"/>
      <p:bold r:id="rId14"/>
      <p:italic r:id="rId15"/>
      <p:boldItalic r:id="rId1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font" Target="fonts/Inter-regular.fntdata"/><Relationship Id="rId12" Type="http://schemas.openxmlformats.org/officeDocument/2006/relationships/font" Target="fonts/Halant-bold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Inter-italic.fntdata"/><Relationship Id="rId14" Type="http://schemas.openxmlformats.org/officeDocument/2006/relationships/font" Target="fonts/Inter-bold.fntdata"/><Relationship Id="rId16" Type="http://schemas.openxmlformats.org/officeDocument/2006/relationships/font" Target="fonts/Inter-bold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3" name="Google Shape;103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g27887a6bb36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3" name="Google Shape;123;g27887a6bb36_1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g2edc1e8ce99_0_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3" name="Google Shape;153;g2edc1e8ce99_0_21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4" name="Google Shape;184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3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g2edc1e8ce99_0_7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5" name="Google Shape;215;g2edc1e8ce99_0_76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2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" name="Google Shape;14;p2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1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1"/>
          <p:cNvSpPr txBox="1"/>
          <p:nvPr>
            <p:ph idx="1" type="body"/>
          </p:nvPr>
        </p:nvSpPr>
        <p:spPr>
          <a:xfrm rot="5400000">
            <a:off x="2309019" y="-251618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11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1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1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2"/>
          <p:cNvSpPr txBox="1"/>
          <p:nvPr>
            <p:ph type="title"/>
          </p:nvPr>
        </p:nvSpPr>
        <p:spPr>
          <a:xfrm rot="5400000">
            <a:off x="4732338" y="2171701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2"/>
          <p:cNvSpPr txBox="1"/>
          <p:nvPr>
            <p:ph idx="1" type="body"/>
          </p:nvPr>
        </p:nvSpPr>
        <p:spPr>
          <a:xfrm rot="5400000">
            <a:off x="541338" y="190500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12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2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2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3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8" name="Google Shape;18;p3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3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3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4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4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4" name="Google Shape;24;p4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4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4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5"/>
          <p:cNvSpPr txBox="1"/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b="1" sz="40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5"/>
          <p:cNvSpPr txBox="1"/>
          <p:nvPr>
            <p:ph idx="1" type="body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30" name="Google Shape;30;p5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5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5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6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6"/>
          <p:cNvSpPr txBox="1"/>
          <p:nvPr>
            <p:ph idx="1" type="body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6" name="Google Shape;36;p6"/>
          <p:cNvSpPr txBox="1"/>
          <p:nvPr>
            <p:ph idx="2" type="body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7" name="Google Shape;37;p6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6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6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7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7"/>
          <p:cNvSpPr txBox="1"/>
          <p:nvPr>
            <p:ph idx="1" type="body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3" name="Google Shape;43;p7"/>
          <p:cNvSpPr txBox="1"/>
          <p:nvPr>
            <p:ph idx="2" type="body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4" name="Google Shape;44;p7"/>
          <p:cNvSpPr txBox="1"/>
          <p:nvPr>
            <p:ph idx="3" type="body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5" name="Google Shape;45;p7"/>
          <p:cNvSpPr txBox="1"/>
          <p:nvPr>
            <p:ph idx="4" type="body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6" name="Google Shape;46;p7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7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7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8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8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8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8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9"/>
          <p:cNvSpPr txBox="1"/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9"/>
          <p:cNvSpPr txBox="1"/>
          <p:nvPr>
            <p:ph idx="1" type="body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indent="-381000" lvl="2" marL="1371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indent="-355600" lvl="4" marL="22860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indent="-355600" lvl="5" marL="27432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9"/>
          <p:cNvSpPr txBox="1"/>
          <p:nvPr>
            <p:ph idx="2" type="body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58" name="Google Shape;58;p9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9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9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/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0"/>
          <p:cNvSpPr/>
          <p:nvPr>
            <p:ph idx="2" type="pic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0"/>
          <p:cNvSpPr txBox="1"/>
          <p:nvPr>
            <p:ph idx="1" type="body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65" name="Google Shape;65;p10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0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0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1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7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4.png"/><Relationship Id="rId4" Type="http://schemas.openxmlformats.org/officeDocument/2006/relationships/image" Target="../media/image12.png"/><Relationship Id="rId5" Type="http://schemas.openxmlformats.org/officeDocument/2006/relationships/image" Target="../media/image8.png"/><Relationship Id="rId6" Type="http://schemas.openxmlformats.org/officeDocument/2006/relationships/image" Target="../media/image14.png"/><Relationship Id="rId7" Type="http://schemas.openxmlformats.org/officeDocument/2006/relationships/image" Target="../media/image13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3.pn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4" name="Google Shape;84;p13"/>
          <p:cNvGrpSpPr/>
          <p:nvPr/>
        </p:nvGrpSpPr>
        <p:grpSpPr>
          <a:xfrm>
            <a:off x="-31071" y="-180826"/>
            <a:ext cx="4239084" cy="10467826"/>
            <a:chOff x="0" y="-241102"/>
            <a:chExt cx="5652112" cy="13957102"/>
          </a:xfrm>
        </p:grpSpPr>
        <p:grpSp>
          <p:nvGrpSpPr>
            <p:cNvPr id="85" name="Google Shape;85;p13"/>
            <p:cNvGrpSpPr/>
            <p:nvPr/>
          </p:nvGrpSpPr>
          <p:grpSpPr>
            <a:xfrm>
              <a:off x="2826056" y="-241102"/>
              <a:ext cx="2826056" cy="13957102"/>
              <a:chOff x="0" y="-47625"/>
              <a:chExt cx="558233" cy="2756958"/>
            </a:xfrm>
          </p:grpSpPr>
          <p:sp>
            <p:nvSpPr>
              <p:cNvPr id="86" name="Google Shape;86;p13"/>
              <p:cNvSpPr/>
              <p:nvPr/>
            </p:nvSpPr>
            <p:spPr>
              <a:xfrm>
                <a:off x="0" y="0"/>
                <a:ext cx="558233" cy="2709333"/>
              </a:xfrm>
              <a:custGeom>
                <a:rect b="b" l="l" r="r" t="t"/>
                <a:pathLst>
                  <a:path extrusionOk="0" h="2709333" w="558233">
                    <a:moveTo>
                      <a:pt x="0" y="0"/>
                    </a:moveTo>
                    <a:lnTo>
                      <a:pt x="558233" y="0"/>
                    </a:lnTo>
                    <a:lnTo>
                      <a:pt x="558233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</p:spPr>
          </p:sp>
          <p:sp>
            <p:nvSpPr>
              <p:cNvPr id="87" name="Google Shape;87;p13"/>
              <p:cNvSpPr txBox="1"/>
              <p:nvPr/>
            </p:nvSpPr>
            <p:spPr>
              <a:xfrm>
                <a:off x="0" y="-47625"/>
                <a:ext cx="558233" cy="275695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88" name="Google Shape;88;p13"/>
            <p:cNvGrpSpPr/>
            <p:nvPr/>
          </p:nvGrpSpPr>
          <p:grpSpPr>
            <a:xfrm>
              <a:off x="1413028" y="-241102"/>
              <a:ext cx="2826056" cy="13957102"/>
              <a:chOff x="0" y="-47625"/>
              <a:chExt cx="558233" cy="2756958"/>
            </a:xfrm>
          </p:grpSpPr>
          <p:sp>
            <p:nvSpPr>
              <p:cNvPr id="89" name="Google Shape;89;p13"/>
              <p:cNvSpPr/>
              <p:nvPr/>
            </p:nvSpPr>
            <p:spPr>
              <a:xfrm>
                <a:off x="0" y="0"/>
                <a:ext cx="558233" cy="2709333"/>
              </a:xfrm>
              <a:custGeom>
                <a:rect b="b" l="l" r="r" t="t"/>
                <a:pathLst>
                  <a:path extrusionOk="0" h="2709333" w="558233">
                    <a:moveTo>
                      <a:pt x="0" y="0"/>
                    </a:moveTo>
                    <a:lnTo>
                      <a:pt x="558233" y="0"/>
                    </a:lnTo>
                    <a:lnTo>
                      <a:pt x="558233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</p:sp>
          <p:sp>
            <p:nvSpPr>
              <p:cNvPr id="90" name="Google Shape;90;p13"/>
              <p:cNvSpPr txBox="1"/>
              <p:nvPr/>
            </p:nvSpPr>
            <p:spPr>
              <a:xfrm>
                <a:off x="0" y="-47625"/>
                <a:ext cx="558233" cy="275695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91" name="Google Shape;91;p13"/>
            <p:cNvGrpSpPr/>
            <p:nvPr/>
          </p:nvGrpSpPr>
          <p:grpSpPr>
            <a:xfrm>
              <a:off x="0" y="-241102"/>
              <a:ext cx="2826056" cy="13957102"/>
              <a:chOff x="0" y="-47625"/>
              <a:chExt cx="558233" cy="2756958"/>
            </a:xfrm>
          </p:grpSpPr>
          <p:sp>
            <p:nvSpPr>
              <p:cNvPr id="92" name="Google Shape;92;p13"/>
              <p:cNvSpPr/>
              <p:nvPr/>
            </p:nvSpPr>
            <p:spPr>
              <a:xfrm>
                <a:off x="0" y="0"/>
                <a:ext cx="558233" cy="2709333"/>
              </a:xfrm>
              <a:custGeom>
                <a:rect b="b" l="l" r="r" t="t"/>
                <a:pathLst>
                  <a:path extrusionOk="0" h="2709333" w="558233">
                    <a:moveTo>
                      <a:pt x="0" y="0"/>
                    </a:moveTo>
                    <a:lnTo>
                      <a:pt x="558233" y="0"/>
                    </a:lnTo>
                    <a:lnTo>
                      <a:pt x="558233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6484F3"/>
              </a:solidFill>
              <a:ln>
                <a:noFill/>
              </a:ln>
            </p:spPr>
          </p:sp>
          <p:sp>
            <p:nvSpPr>
              <p:cNvPr id="93" name="Google Shape;93;p13"/>
              <p:cNvSpPr txBox="1"/>
              <p:nvPr/>
            </p:nvSpPr>
            <p:spPr>
              <a:xfrm>
                <a:off x="0" y="-47625"/>
                <a:ext cx="558233" cy="275695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sp>
        <p:nvSpPr>
          <p:cNvPr id="94" name="Google Shape;94;p13"/>
          <p:cNvSpPr txBox="1"/>
          <p:nvPr/>
        </p:nvSpPr>
        <p:spPr>
          <a:xfrm>
            <a:off x="4208013" y="2742328"/>
            <a:ext cx="14079900" cy="3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9699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1799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INQUIRY JOURNAL INTRODUCTION</a:t>
            </a:r>
            <a:endParaRPr sz="100"/>
          </a:p>
        </p:txBody>
      </p:sp>
      <p:sp>
        <p:nvSpPr>
          <p:cNvPr id="95" name="Google Shape;95;p13"/>
          <p:cNvSpPr/>
          <p:nvPr/>
        </p:nvSpPr>
        <p:spPr>
          <a:xfrm>
            <a:off x="12646898" y="-210192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4"/>
                </a:lnTo>
                <a:lnTo>
                  <a:pt x="0" y="247778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96" name="Google Shape;96;p13"/>
          <p:cNvSpPr txBox="1"/>
          <p:nvPr/>
        </p:nvSpPr>
        <p:spPr>
          <a:xfrm>
            <a:off x="4208025" y="6254000"/>
            <a:ext cx="14079900" cy="877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-US" sz="57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Unit 2: Origins of Humanity</a:t>
            </a:r>
            <a:endParaRPr sz="57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97" name="Google Shape;97;p13"/>
          <p:cNvSpPr/>
          <p:nvPr/>
        </p:nvSpPr>
        <p:spPr>
          <a:xfrm>
            <a:off x="11118095" y="9258300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98" name="Google Shape;98;p13"/>
          <p:cNvSpPr txBox="1"/>
          <p:nvPr/>
        </p:nvSpPr>
        <p:spPr>
          <a:xfrm rot="-5400000">
            <a:off x="-2830777" y="4935804"/>
            <a:ext cx="6882000" cy="415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399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700" u="none" cap="none" strike="noStrike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© Thinking Nation </a:t>
            </a:r>
            <a:r>
              <a:rPr b="1" lang="en-US" sz="27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2025</a:t>
            </a:r>
            <a:endParaRPr/>
          </a:p>
        </p:txBody>
      </p:sp>
      <p:cxnSp>
        <p:nvCxnSpPr>
          <p:cNvPr id="99" name="Google Shape;99;p13"/>
          <p:cNvCxnSpPr/>
          <p:nvPr/>
        </p:nvCxnSpPr>
        <p:spPr>
          <a:xfrm flipH="1" rot="10800000">
            <a:off x="653933" y="-2969"/>
            <a:ext cx="3600" cy="2895900"/>
          </a:xfrm>
          <a:prstGeom prst="straightConnector1">
            <a:avLst/>
          </a:prstGeom>
          <a:noFill/>
          <a:ln cap="flat" cmpd="sng" w="1143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00" name="Google Shape;100;p13"/>
          <p:cNvCxnSpPr/>
          <p:nvPr/>
        </p:nvCxnSpPr>
        <p:spPr>
          <a:xfrm rot="10800000">
            <a:off x="643893" y="7289297"/>
            <a:ext cx="5400" cy="2997600"/>
          </a:xfrm>
          <a:prstGeom prst="straightConnector1">
            <a:avLst/>
          </a:prstGeom>
          <a:noFill/>
          <a:ln cap="flat" cmpd="sng" w="1143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14"/>
          <p:cNvSpPr/>
          <p:nvPr/>
        </p:nvSpPr>
        <p:spPr>
          <a:xfrm>
            <a:off x="12982861" y="6704153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06" name="Google Shape;106;p14"/>
          <p:cNvSpPr txBox="1"/>
          <p:nvPr/>
        </p:nvSpPr>
        <p:spPr>
          <a:xfrm>
            <a:off x="2553980" y="876300"/>
            <a:ext cx="13179900" cy="1308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8499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PURPOSE</a:t>
            </a:r>
            <a:endParaRPr/>
          </a:p>
        </p:txBody>
      </p:sp>
      <p:grpSp>
        <p:nvGrpSpPr>
          <p:cNvPr id="107" name="Google Shape;107;p14"/>
          <p:cNvGrpSpPr/>
          <p:nvPr/>
        </p:nvGrpSpPr>
        <p:grpSpPr>
          <a:xfrm>
            <a:off x="15859155" y="-98041"/>
            <a:ext cx="1562626" cy="1771266"/>
            <a:chOff x="0" y="-130721"/>
            <a:chExt cx="2083500" cy="2361688"/>
          </a:xfrm>
        </p:grpSpPr>
        <p:grpSp>
          <p:nvGrpSpPr>
            <p:cNvPr id="108" name="Google Shape;108;p14"/>
            <p:cNvGrpSpPr/>
            <p:nvPr/>
          </p:nvGrpSpPr>
          <p:grpSpPr>
            <a:xfrm>
              <a:off x="75599" y="-130721"/>
              <a:ext cx="1932284" cy="2361688"/>
              <a:chOff x="0" y="-47625"/>
              <a:chExt cx="703982" cy="860425"/>
            </a:xfrm>
          </p:grpSpPr>
          <p:sp>
            <p:nvSpPr>
              <p:cNvPr id="109" name="Google Shape;109;p14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F1AF4B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0" name="Google Shape;110;p14"/>
              <p:cNvSpPr txBox="1"/>
              <p:nvPr/>
            </p:nvSpPr>
            <p:spPr>
              <a:xfrm>
                <a:off x="0" y="-47625"/>
                <a:ext cx="703982" cy="73342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11" name="Google Shape;111;p14"/>
            <p:cNvSpPr txBox="1"/>
            <p:nvPr/>
          </p:nvSpPr>
          <p:spPr>
            <a:xfrm>
              <a:off x="0" y="447107"/>
              <a:ext cx="2083500" cy="1144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5575">
                  <a:solidFill>
                    <a:schemeClr val="dk1"/>
                  </a:solidFill>
                  <a:latin typeface="Halant"/>
                  <a:ea typeface="Halant"/>
                  <a:cs typeface="Halant"/>
                  <a:sym typeface="Halant"/>
                </a:rPr>
                <a:t>1</a:t>
              </a:r>
              <a:endParaRPr>
                <a:solidFill>
                  <a:schemeClr val="dk1"/>
                </a:solidFill>
              </a:endParaRPr>
            </a:p>
          </p:txBody>
        </p:sp>
      </p:grpSp>
      <p:sp>
        <p:nvSpPr>
          <p:cNvPr id="112" name="Google Shape;112;p14"/>
          <p:cNvSpPr/>
          <p:nvPr/>
        </p:nvSpPr>
        <p:spPr>
          <a:xfrm>
            <a:off x="-3482681" y="-210192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4"/>
                </a:lnTo>
                <a:lnTo>
                  <a:pt x="0" y="247778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13" name="Google Shape;113;p14"/>
          <p:cNvSpPr txBox="1"/>
          <p:nvPr/>
        </p:nvSpPr>
        <p:spPr>
          <a:xfrm>
            <a:off x="1209677" y="2895975"/>
            <a:ext cx="15465300" cy="3678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478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The process of inquiry emphasizes questioning, investigation, and critical thinking in order to promote a deeper understanding, foster </a:t>
            </a:r>
            <a:r>
              <a:rPr i="1" lang="en-US" sz="478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curiosity</a:t>
            </a:r>
            <a:r>
              <a:rPr i="1" lang="en-US" sz="478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 and engagement, improve retention, and empower students to take responsibility for their own learning.</a:t>
            </a:r>
            <a:endParaRPr i="1" sz="2000"/>
          </a:p>
        </p:txBody>
      </p:sp>
      <p:grpSp>
        <p:nvGrpSpPr>
          <p:cNvPr id="114" name="Google Shape;114;p14"/>
          <p:cNvGrpSpPr/>
          <p:nvPr/>
        </p:nvGrpSpPr>
        <p:grpSpPr>
          <a:xfrm>
            <a:off x="-254016" y="9230009"/>
            <a:ext cx="18796033" cy="937061"/>
            <a:chOff x="204" y="0"/>
            <a:chExt cx="25061377" cy="1249415"/>
          </a:xfrm>
        </p:grpSpPr>
        <p:grpSp>
          <p:nvGrpSpPr>
            <p:cNvPr id="115" name="Google Shape;115;p14"/>
            <p:cNvGrpSpPr/>
            <p:nvPr/>
          </p:nvGrpSpPr>
          <p:grpSpPr>
            <a:xfrm rot="5400000">
              <a:off x="12002626" y="-11663734"/>
              <a:ext cx="1249415" cy="24576881"/>
              <a:chOff x="0" y="-38100"/>
              <a:chExt cx="246798" cy="4854693"/>
            </a:xfrm>
          </p:grpSpPr>
          <p:sp>
            <p:nvSpPr>
              <p:cNvPr id="116" name="Google Shape;116;p14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117" name="Google Shape;117;p14"/>
              <p:cNvSpPr txBox="1"/>
              <p:nvPr/>
            </p:nvSpPr>
            <p:spPr>
              <a:xfrm>
                <a:off x="0" y="-38100"/>
                <a:ext cx="246798" cy="485469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18" name="Google Shape;118;p14"/>
            <p:cNvSpPr txBox="1"/>
            <p:nvPr/>
          </p:nvSpPr>
          <p:spPr>
            <a:xfrm>
              <a:off x="7951598" y="305302"/>
              <a:ext cx="9176100" cy="554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-US" sz="27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-US" sz="27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/>
            </a:p>
          </p:txBody>
        </p:sp>
        <p:cxnSp>
          <p:nvCxnSpPr>
            <p:cNvPr id="119" name="Google Shape;119;p14"/>
            <p:cNvCxnSpPr/>
            <p:nvPr/>
          </p:nvCxnSpPr>
          <p:spPr>
            <a:xfrm>
              <a:off x="204" y="612007"/>
              <a:ext cx="9473686" cy="254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20" name="Google Shape;120;p14"/>
            <p:cNvCxnSpPr/>
            <p:nvPr/>
          </p:nvCxnSpPr>
          <p:spPr>
            <a:xfrm>
              <a:off x="15587895" y="612007"/>
              <a:ext cx="9473686" cy="254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15"/>
          <p:cNvSpPr/>
          <p:nvPr/>
        </p:nvSpPr>
        <p:spPr>
          <a:xfrm>
            <a:off x="13764167" y="6571628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4"/>
                </a:lnTo>
                <a:lnTo>
                  <a:pt x="0" y="247778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126" name="Google Shape;126;p15"/>
          <p:cNvGrpSpPr/>
          <p:nvPr/>
        </p:nvGrpSpPr>
        <p:grpSpPr>
          <a:xfrm>
            <a:off x="15859155" y="-98041"/>
            <a:ext cx="1562625" cy="1771271"/>
            <a:chOff x="0" y="-130721"/>
            <a:chExt cx="2083500" cy="2361695"/>
          </a:xfrm>
        </p:grpSpPr>
        <p:grpSp>
          <p:nvGrpSpPr>
            <p:cNvPr id="127" name="Google Shape;127;p15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128" name="Google Shape;128;p15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E95C3D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9" name="Google Shape;129;p15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30" name="Google Shape;130;p15"/>
            <p:cNvSpPr txBox="1"/>
            <p:nvPr/>
          </p:nvSpPr>
          <p:spPr>
            <a:xfrm>
              <a:off x="0" y="447107"/>
              <a:ext cx="2083500" cy="1144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5575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</a:t>
              </a:r>
              <a:endParaRPr/>
            </a:p>
          </p:txBody>
        </p:sp>
      </p:grpSp>
      <p:sp>
        <p:nvSpPr>
          <p:cNvPr id="131" name="Google Shape;131;p15"/>
          <p:cNvSpPr/>
          <p:nvPr/>
        </p:nvSpPr>
        <p:spPr>
          <a:xfrm>
            <a:off x="-2628900" y="-1449083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132" name="Google Shape;132;p15"/>
          <p:cNvGrpSpPr/>
          <p:nvPr/>
        </p:nvGrpSpPr>
        <p:grpSpPr>
          <a:xfrm>
            <a:off x="-254016" y="9230009"/>
            <a:ext cx="18796043" cy="937448"/>
            <a:chOff x="204" y="0"/>
            <a:chExt cx="25061391" cy="1249931"/>
          </a:xfrm>
        </p:grpSpPr>
        <p:grpSp>
          <p:nvGrpSpPr>
            <p:cNvPr id="133" name="Google Shape;133;p15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134" name="Google Shape;134;p15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135" name="Google Shape;135;p15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36" name="Google Shape;136;p15"/>
            <p:cNvSpPr txBox="1"/>
            <p:nvPr/>
          </p:nvSpPr>
          <p:spPr>
            <a:xfrm>
              <a:off x="7951598" y="305302"/>
              <a:ext cx="9176100" cy="554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-US" sz="27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-US" sz="27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/>
            </a:p>
          </p:txBody>
        </p:sp>
        <p:cxnSp>
          <p:nvCxnSpPr>
            <p:cNvPr id="137" name="Google Shape;137;p15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38" name="Google Shape;138;p15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139" name="Google Shape;139;p15"/>
          <p:cNvSpPr txBox="1"/>
          <p:nvPr/>
        </p:nvSpPr>
        <p:spPr>
          <a:xfrm>
            <a:off x="2553980" y="1562100"/>
            <a:ext cx="13179900" cy="1308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8499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INQUIRY</a:t>
            </a:r>
            <a:r>
              <a:rPr b="1" lang="en-US" sz="8499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 PROCESS</a:t>
            </a:r>
            <a:endParaRPr/>
          </a:p>
        </p:txBody>
      </p:sp>
      <p:sp>
        <p:nvSpPr>
          <p:cNvPr id="140" name="Google Shape;140;p15"/>
          <p:cNvSpPr/>
          <p:nvPr/>
        </p:nvSpPr>
        <p:spPr>
          <a:xfrm>
            <a:off x="1002325" y="3450150"/>
            <a:ext cx="4480200" cy="4728900"/>
          </a:xfrm>
          <a:prstGeom prst="roundRect">
            <a:avLst>
              <a:gd fmla="val 16667" name="adj"/>
            </a:avLst>
          </a:prstGeom>
          <a:solidFill>
            <a:srgbClr val="38E0A3"/>
          </a:solidFill>
          <a:ln cap="flat" cmpd="sng" w="2857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1" name="Google Shape;141;p15"/>
          <p:cNvSpPr txBox="1"/>
          <p:nvPr/>
        </p:nvSpPr>
        <p:spPr>
          <a:xfrm>
            <a:off x="1341426" y="5730463"/>
            <a:ext cx="3611400" cy="1600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6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Specific, focused questions designed to guide daily lessons and activities</a:t>
            </a:r>
            <a:endParaRPr sz="2600"/>
          </a:p>
        </p:txBody>
      </p:sp>
      <p:sp>
        <p:nvSpPr>
          <p:cNvPr id="142" name="Google Shape;142;p15"/>
          <p:cNvSpPr txBox="1"/>
          <p:nvPr/>
        </p:nvSpPr>
        <p:spPr>
          <a:xfrm>
            <a:off x="1569325" y="3726180"/>
            <a:ext cx="3346200" cy="1262175"/>
          </a:xfrm>
          <a:prstGeom prst="rect">
            <a:avLst/>
          </a:prstGeom>
          <a:solidFill>
            <a:srgbClr val="38E0A3"/>
          </a:solidFill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lang="en-US" sz="41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SUPPORTING QUESTIONS</a:t>
            </a:r>
            <a:endParaRPr sz="4100">
              <a:solidFill>
                <a:schemeClr val="dk1"/>
              </a:solidFill>
            </a:endParaRPr>
          </a:p>
        </p:txBody>
      </p:sp>
      <p:sp>
        <p:nvSpPr>
          <p:cNvPr id="143" name="Google Shape;143;p15"/>
          <p:cNvSpPr/>
          <p:nvPr/>
        </p:nvSpPr>
        <p:spPr>
          <a:xfrm>
            <a:off x="6870700" y="3428999"/>
            <a:ext cx="4480200" cy="4728900"/>
          </a:xfrm>
          <a:prstGeom prst="roundRect">
            <a:avLst>
              <a:gd fmla="val 16667" name="adj"/>
            </a:avLst>
          </a:prstGeom>
          <a:solidFill>
            <a:srgbClr val="6484F3"/>
          </a:solidFill>
          <a:ln cap="flat" cmpd="sng" w="2857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4" name="Google Shape;144;p15"/>
          <p:cNvSpPr txBox="1"/>
          <p:nvPr/>
        </p:nvSpPr>
        <p:spPr>
          <a:xfrm>
            <a:off x="7071413" y="5530363"/>
            <a:ext cx="4164000" cy="2001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6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Broader questions that focus on a particular topic within the unit and connect various pieces of information </a:t>
            </a:r>
            <a:endParaRPr sz="2600"/>
          </a:p>
        </p:txBody>
      </p:sp>
      <p:sp>
        <p:nvSpPr>
          <p:cNvPr id="145" name="Google Shape;145;p15"/>
          <p:cNvSpPr/>
          <p:nvPr/>
        </p:nvSpPr>
        <p:spPr>
          <a:xfrm>
            <a:off x="12772250" y="3561849"/>
            <a:ext cx="4480200" cy="4596000"/>
          </a:xfrm>
          <a:prstGeom prst="roundRect">
            <a:avLst>
              <a:gd fmla="val 16667" name="adj"/>
            </a:avLst>
          </a:prstGeom>
          <a:solidFill>
            <a:srgbClr val="F1AF4B"/>
          </a:solidFill>
          <a:ln cap="flat" cmpd="sng" w="2857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6" name="Google Shape;146;p15"/>
          <p:cNvSpPr txBox="1"/>
          <p:nvPr/>
        </p:nvSpPr>
        <p:spPr>
          <a:xfrm>
            <a:off x="13129750" y="5330263"/>
            <a:ext cx="3915600" cy="2401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6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Overarching, big-picture questions that frame the entire unit of study and address the fundamental themes and concepts of the unit</a:t>
            </a:r>
            <a:endParaRPr sz="2600"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47" name="Google Shape;147;p15"/>
          <p:cNvSpPr txBox="1"/>
          <p:nvPr/>
        </p:nvSpPr>
        <p:spPr>
          <a:xfrm>
            <a:off x="7305100" y="3686475"/>
            <a:ext cx="3611400" cy="144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41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COMPELLING</a:t>
            </a:r>
            <a:r>
              <a:rPr b="1" lang="en-US" sz="41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 QUESTIONS</a:t>
            </a:r>
            <a:endParaRPr/>
          </a:p>
        </p:txBody>
      </p:sp>
      <p:sp>
        <p:nvSpPr>
          <p:cNvPr id="148" name="Google Shape;148;p15"/>
          <p:cNvSpPr txBox="1"/>
          <p:nvPr/>
        </p:nvSpPr>
        <p:spPr>
          <a:xfrm>
            <a:off x="13206650" y="3712563"/>
            <a:ext cx="3611400" cy="144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41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ESSENTIAL</a:t>
            </a:r>
            <a:r>
              <a:rPr b="1" lang="en-US" sz="41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 QUESTIONS</a:t>
            </a:r>
            <a:endParaRPr/>
          </a:p>
        </p:txBody>
      </p:sp>
      <p:cxnSp>
        <p:nvCxnSpPr>
          <p:cNvPr id="149" name="Google Shape;149;p15"/>
          <p:cNvCxnSpPr/>
          <p:nvPr/>
        </p:nvCxnSpPr>
        <p:spPr>
          <a:xfrm flipH="1" rot="10800000">
            <a:off x="10916488" y="4363565"/>
            <a:ext cx="2522100" cy="10500"/>
          </a:xfrm>
          <a:prstGeom prst="straightConnector1">
            <a:avLst/>
          </a:prstGeom>
          <a:noFill/>
          <a:ln cap="flat" cmpd="sng" w="152400">
            <a:solidFill>
              <a:schemeClr val="dk1"/>
            </a:solidFill>
            <a:prstDash val="solid"/>
            <a:round/>
            <a:headEnd len="med" w="med" type="none"/>
            <a:tailEnd len="med" w="med" type="stealth"/>
          </a:ln>
        </p:spPr>
      </p:cxnSp>
      <p:cxnSp>
        <p:nvCxnSpPr>
          <p:cNvPr id="150" name="Google Shape;150;p15"/>
          <p:cNvCxnSpPr/>
          <p:nvPr/>
        </p:nvCxnSpPr>
        <p:spPr>
          <a:xfrm flipH="1" rot="10800000">
            <a:off x="4859188" y="4363565"/>
            <a:ext cx="2522100" cy="10500"/>
          </a:xfrm>
          <a:prstGeom prst="straightConnector1">
            <a:avLst/>
          </a:prstGeom>
          <a:noFill/>
          <a:ln cap="flat" cmpd="sng" w="152400">
            <a:solidFill>
              <a:schemeClr val="dk1"/>
            </a:solidFill>
            <a:prstDash val="solid"/>
            <a:round/>
            <a:headEnd len="med" w="med" type="none"/>
            <a:tailEnd len="med" w="med" type="stealth"/>
          </a:ln>
        </p:spPr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16"/>
          <p:cNvSpPr/>
          <p:nvPr/>
        </p:nvSpPr>
        <p:spPr>
          <a:xfrm>
            <a:off x="13764167" y="6571628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4"/>
                </a:lnTo>
                <a:lnTo>
                  <a:pt x="0" y="247778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156" name="Google Shape;156;p16"/>
          <p:cNvGrpSpPr/>
          <p:nvPr/>
        </p:nvGrpSpPr>
        <p:grpSpPr>
          <a:xfrm>
            <a:off x="15859155" y="-98041"/>
            <a:ext cx="1562625" cy="1771271"/>
            <a:chOff x="0" y="-130721"/>
            <a:chExt cx="2083500" cy="2361695"/>
          </a:xfrm>
        </p:grpSpPr>
        <p:grpSp>
          <p:nvGrpSpPr>
            <p:cNvPr id="157" name="Google Shape;157;p16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158" name="Google Shape;158;p16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E95C3D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9" name="Google Shape;159;p16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60" name="Google Shape;160;p16"/>
            <p:cNvSpPr txBox="1"/>
            <p:nvPr/>
          </p:nvSpPr>
          <p:spPr>
            <a:xfrm>
              <a:off x="0" y="447107"/>
              <a:ext cx="2083500" cy="1144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5575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3</a:t>
              </a:r>
              <a:endParaRPr/>
            </a:p>
          </p:txBody>
        </p:sp>
      </p:grpSp>
      <p:sp>
        <p:nvSpPr>
          <p:cNvPr id="161" name="Google Shape;161;p16"/>
          <p:cNvSpPr/>
          <p:nvPr/>
        </p:nvSpPr>
        <p:spPr>
          <a:xfrm>
            <a:off x="-2628900" y="-1449083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162" name="Google Shape;162;p16"/>
          <p:cNvGrpSpPr/>
          <p:nvPr/>
        </p:nvGrpSpPr>
        <p:grpSpPr>
          <a:xfrm>
            <a:off x="-254016" y="9230009"/>
            <a:ext cx="18796043" cy="937448"/>
            <a:chOff x="204" y="0"/>
            <a:chExt cx="25061391" cy="1249931"/>
          </a:xfrm>
        </p:grpSpPr>
        <p:grpSp>
          <p:nvGrpSpPr>
            <p:cNvPr id="163" name="Google Shape;163;p16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164" name="Google Shape;164;p16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165" name="Google Shape;165;p16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66" name="Google Shape;166;p16"/>
            <p:cNvSpPr txBox="1"/>
            <p:nvPr/>
          </p:nvSpPr>
          <p:spPr>
            <a:xfrm>
              <a:off x="7951598" y="305302"/>
              <a:ext cx="9176100" cy="554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-US" sz="27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-US" sz="27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/>
            </a:p>
          </p:txBody>
        </p:sp>
        <p:cxnSp>
          <p:nvCxnSpPr>
            <p:cNvPr id="167" name="Google Shape;167;p16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68" name="Google Shape;168;p16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169" name="Google Shape;169;p16"/>
          <p:cNvSpPr/>
          <p:nvPr/>
        </p:nvSpPr>
        <p:spPr>
          <a:xfrm>
            <a:off x="1002325" y="4059750"/>
            <a:ext cx="4480200" cy="4728900"/>
          </a:xfrm>
          <a:prstGeom prst="roundRect">
            <a:avLst>
              <a:gd fmla="val 16667" name="adj"/>
            </a:avLst>
          </a:prstGeom>
          <a:solidFill>
            <a:srgbClr val="38E0A3"/>
          </a:solidFill>
          <a:ln cap="flat" cmpd="sng" w="2857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0" name="Google Shape;170;p16"/>
          <p:cNvSpPr txBox="1"/>
          <p:nvPr/>
        </p:nvSpPr>
        <p:spPr>
          <a:xfrm>
            <a:off x="1436725" y="5987563"/>
            <a:ext cx="3611400" cy="1600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6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What does fossil evidence reveal about human evolution?</a:t>
            </a:r>
            <a:endParaRPr sz="26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26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71" name="Google Shape;171;p16"/>
          <p:cNvSpPr txBox="1"/>
          <p:nvPr/>
        </p:nvSpPr>
        <p:spPr>
          <a:xfrm>
            <a:off x="1569325" y="4335780"/>
            <a:ext cx="3346200" cy="1262100"/>
          </a:xfrm>
          <a:prstGeom prst="rect">
            <a:avLst/>
          </a:prstGeom>
          <a:solidFill>
            <a:srgbClr val="38E0A3"/>
          </a:solidFill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41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SUPPORTING QUESTIONS</a:t>
            </a:r>
            <a:endParaRPr sz="4100">
              <a:solidFill>
                <a:schemeClr val="dk1"/>
              </a:solidFill>
            </a:endParaRPr>
          </a:p>
        </p:txBody>
      </p:sp>
      <p:sp>
        <p:nvSpPr>
          <p:cNvPr id="172" name="Google Shape;172;p16"/>
          <p:cNvSpPr/>
          <p:nvPr/>
        </p:nvSpPr>
        <p:spPr>
          <a:xfrm>
            <a:off x="6870700" y="4038599"/>
            <a:ext cx="4480200" cy="4728900"/>
          </a:xfrm>
          <a:prstGeom prst="roundRect">
            <a:avLst>
              <a:gd fmla="val 16667" name="adj"/>
            </a:avLst>
          </a:prstGeom>
          <a:solidFill>
            <a:srgbClr val="6484F3"/>
          </a:solidFill>
          <a:ln cap="flat" cmpd="sng" w="2857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3" name="Google Shape;173;p16"/>
          <p:cNvSpPr txBox="1"/>
          <p:nvPr/>
        </p:nvSpPr>
        <p:spPr>
          <a:xfrm>
            <a:off x="7071413" y="5911363"/>
            <a:ext cx="4164000" cy="1600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6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 What evidence helps us understand how early humans adapted to their environments?</a:t>
            </a:r>
            <a:endParaRPr sz="26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74" name="Google Shape;174;p16"/>
          <p:cNvSpPr/>
          <p:nvPr/>
        </p:nvSpPr>
        <p:spPr>
          <a:xfrm>
            <a:off x="12772250" y="4171449"/>
            <a:ext cx="4480200" cy="4596000"/>
          </a:xfrm>
          <a:prstGeom prst="roundRect">
            <a:avLst>
              <a:gd fmla="val 16667" name="adj"/>
            </a:avLst>
          </a:prstGeom>
          <a:solidFill>
            <a:srgbClr val="F1AF4B"/>
          </a:solidFill>
          <a:ln cap="flat" cmpd="sng" w="2857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5" name="Google Shape;175;p16"/>
          <p:cNvSpPr txBox="1"/>
          <p:nvPr/>
        </p:nvSpPr>
        <p:spPr>
          <a:xfrm>
            <a:off x="13129750" y="5787463"/>
            <a:ext cx="3915600" cy="2478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How do historians use artifacts, fossils, and other forms of evidence to understand the lives, beliefs, and communities of early humans before 8000 BCE?</a:t>
            </a:r>
            <a:endParaRPr sz="3200"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76" name="Google Shape;176;p16"/>
          <p:cNvSpPr txBox="1"/>
          <p:nvPr/>
        </p:nvSpPr>
        <p:spPr>
          <a:xfrm>
            <a:off x="7305100" y="4296075"/>
            <a:ext cx="3611400" cy="144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41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COMPELLING QUESTIONS</a:t>
            </a:r>
            <a:endParaRPr/>
          </a:p>
        </p:txBody>
      </p:sp>
      <p:sp>
        <p:nvSpPr>
          <p:cNvPr id="177" name="Google Shape;177;p16"/>
          <p:cNvSpPr txBox="1"/>
          <p:nvPr/>
        </p:nvSpPr>
        <p:spPr>
          <a:xfrm>
            <a:off x="13206650" y="4322163"/>
            <a:ext cx="3611400" cy="144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41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ESSENTIAL QUESTIONS</a:t>
            </a:r>
            <a:endParaRPr/>
          </a:p>
        </p:txBody>
      </p:sp>
      <p:cxnSp>
        <p:nvCxnSpPr>
          <p:cNvPr id="178" name="Google Shape;178;p16"/>
          <p:cNvCxnSpPr/>
          <p:nvPr/>
        </p:nvCxnSpPr>
        <p:spPr>
          <a:xfrm flipH="1" rot="10800000">
            <a:off x="10916488" y="4973165"/>
            <a:ext cx="2522100" cy="10500"/>
          </a:xfrm>
          <a:prstGeom prst="straightConnector1">
            <a:avLst/>
          </a:prstGeom>
          <a:noFill/>
          <a:ln cap="flat" cmpd="sng" w="152400">
            <a:solidFill>
              <a:schemeClr val="dk1"/>
            </a:solidFill>
            <a:prstDash val="solid"/>
            <a:round/>
            <a:headEnd len="med" w="med" type="none"/>
            <a:tailEnd len="med" w="med" type="stealth"/>
          </a:ln>
        </p:spPr>
      </p:cxnSp>
      <p:cxnSp>
        <p:nvCxnSpPr>
          <p:cNvPr id="179" name="Google Shape;179;p16"/>
          <p:cNvCxnSpPr/>
          <p:nvPr/>
        </p:nvCxnSpPr>
        <p:spPr>
          <a:xfrm flipH="1" rot="10800000">
            <a:off x="4859188" y="4973165"/>
            <a:ext cx="2522100" cy="10500"/>
          </a:xfrm>
          <a:prstGeom prst="straightConnector1">
            <a:avLst/>
          </a:prstGeom>
          <a:noFill/>
          <a:ln cap="flat" cmpd="sng" w="152400">
            <a:solidFill>
              <a:schemeClr val="dk1"/>
            </a:solidFill>
            <a:prstDash val="solid"/>
            <a:round/>
            <a:headEnd len="med" w="med" type="none"/>
            <a:tailEnd len="med" w="med" type="stealth"/>
          </a:ln>
        </p:spPr>
      </p:cxnSp>
      <p:sp>
        <p:nvSpPr>
          <p:cNvPr id="180" name="Google Shape;180;p16"/>
          <p:cNvSpPr txBox="1"/>
          <p:nvPr/>
        </p:nvSpPr>
        <p:spPr>
          <a:xfrm>
            <a:off x="2361575" y="2826150"/>
            <a:ext cx="12643200" cy="846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Example: Unit on Origins of Humanity</a:t>
            </a:r>
            <a:endParaRPr sz="3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81" name="Google Shape;181;p16"/>
          <p:cNvSpPr txBox="1"/>
          <p:nvPr/>
        </p:nvSpPr>
        <p:spPr>
          <a:xfrm>
            <a:off x="2553980" y="1562100"/>
            <a:ext cx="13179900" cy="1308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8499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INQUIRY PROCESS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17"/>
          <p:cNvSpPr/>
          <p:nvPr/>
        </p:nvSpPr>
        <p:spPr>
          <a:xfrm>
            <a:off x="13764167" y="7198799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187" name="Google Shape;187;p17"/>
          <p:cNvGrpSpPr/>
          <p:nvPr/>
        </p:nvGrpSpPr>
        <p:grpSpPr>
          <a:xfrm>
            <a:off x="-254016" y="9230009"/>
            <a:ext cx="18796033" cy="937061"/>
            <a:chOff x="204" y="0"/>
            <a:chExt cx="25061377" cy="1249415"/>
          </a:xfrm>
        </p:grpSpPr>
        <p:grpSp>
          <p:nvGrpSpPr>
            <p:cNvPr id="188" name="Google Shape;188;p17"/>
            <p:cNvGrpSpPr/>
            <p:nvPr/>
          </p:nvGrpSpPr>
          <p:grpSpPr>
            <a:xfrm rot="5400000">
              <a:off x="12002626" y="-11663734"/>
              <a:ext cx="1249415" cy="24576881"/>
              <a:chOff x="0" y="-38100"/>
              <a:chExt cx="246798" cy="4854693"/>
            </a:xfrm>
          </p:grpSpPr>
          <p:sp>
            <p:nvSpPr>
              <p:cNvPr id="189" name="Google Shape;189;p17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190" name="Google Shape;190;p17"/>
              <p:cNvSpPr txBox="1"/>
              <p:nvPr/>
            </p:nvSpPr>
            <p:spPr>
              <a:xfrm>
                <a:off x="0" y="-38100"/>
                <a:ext cx="246798" cy="485469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91" name="Google Shape;191;p17"/>
            <p:cNvSpPr txBox="1"/>
            <p:nvPr/>
          </p:nvSpPr>
          <p:spPr>
            <a:xfrm>
              <a:off x="7951598" y="305302"/>
              <a:ext cx="9176100" cy="554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-US" sz="27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-US" sz="27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/>
            </a:p>
          </p:txBody>
        </p:sp>
        <p:cxnSp>
          <p:nvCxnSpPr>
            <p:cNvPr id="192" name="Google Shape;192;p17"/>
            <p:cNvCxnSpPr/>
            <p:nvPr/>
          </p:nvCxnSpPr>
          <p:spPr>
            <a:xfrm>
              <a:off x="204" y="612007"/>
              <a:ext cx="9473686" cy="254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93" name="Google Shape;193;p17"/>
            <p:cNvCxnSpPr/>
            <p:nvPr/>
          </p:nvCxnSpPr>
          <p:spPr>
            <a:xfrm>
              <a:off x="15587895" y="612007"/>
              <a:ext cx="9473686" cy="254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194" name="Google Shape;194;p17"/>
          <p:cNvGrpSpPr/>
          <p:nvPr/>
        </p:nvGrpSpPr>
        <p:grpSpPr>
          <a:xfrm>
            <a:off x="15859155" y="-98041"/>
            <a:ext cx="1562626" cy="1771266"/>
            <a:chOff x="0" y="-130721"/>
            <a:chExt cx="2083500" cy="2361688"/>
          </a:xfrm>
        </p:grpSpPr>
        <p:grpSp>
          <p:nvGrpSpPr>
            <p:cNvPr id="195" name="Google Shape;195;p17"/>
            <p:cNvGrpSpPr/>
            <p:nvPr/>
          </p:nvGrpSpPr>
          <p:grpSpPr>
            <a:xfrm>
              <a:off x="75599" y="-130721"/>
              <a:ext cx="1932284" cy="2361688"/>
              <a:chOff x="0" y="-47625"/>
              <a:chExt cx="703982" cy="860425"/>
            </a:xfrm>
          </p:grpSpPr>
          <p:sp>
            <p:nvSpPr>
              <p:cNvPr id="196" name="Google Shape;196;p17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7" name="Google Shape;197;p17"/>
              <p:cNvSpPr txBox="1"/>
              <p:nvPr/>
            </p:nvSpPr>
            <p:spPr>
              <a:xfrm>
                <a:off x="0" y="-47625"/>
                <a:ext cx="703982" cy="73342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98" name="Google Shape;198;p17"/>
            <p:cNvSpPr txBox="1"/>
            <p:nvPr/>
          </p:nvSpPr>
          <p:spPr>
            <a:xfrm>
              <a:off x="0" y="447107"/>
              <a:ext cx="2083500" cy="1144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5575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4</a:t>
              </a:r>
              <a:endParaRPr>
                <a:solidFill>
                  <a:schemeClr val="lt1"/>
                </a:solidFill>
              </a:endParaRPr>
            </a:p>
          </p:txBody>
        </p:sp>
      </p:grpSp>
      <p:sp>
        <p:nvSpPr>
          <p:cNvPr id="199" name="Google Shape;199;p17"/>
          <p:cNvSpPr/>
          <p:nvPr/>
        </p:nvSpPr>
        <p:spPr>
          <a:xfrm>
            <a:off x="-2627572" y="-733336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00" name="Google Shape;200;p17"/>
          <p:cNvSpPr txBox="1"/>
          <p:nvPr/>
        </p:nvSpPr>
        <p:spPr>
          <a:xfrm>
            <a:off x="2553980" y="952500"/>
            <a:ext cx="13179900" cy="1308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8499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THE INQUIRY JOURNAL</a:t>
            </a:r>
            <a:endParaRPr/>
          </a:p>
        </p:txBody>
      </p:sp>
      <p:grpSp>
        <p:nvGrpSpPr>
          <p:cNvPr id="201" name="Google Shape;201;p17"/>
          <p:cNvGrpSpPr/>
          <p:nvPr/>
        </p:nvGrpSpPr>
        <p:grpSpPr>
          <a:xfrm>
            <a:off x="9917572" y="2462475"/>
            <a:ext cx="3224400" cy="6565845"/>
            <a:chOff x="9784992" y="2462475"/>
            <a:chExt cx="3224400" cy="6565845"/>
          </a:xfrm>
        </p:grpSpPr>
        <p:pic>
          <p:nvPicPr>
            <p:cNvPr id="202" name="Google Shape;202;p17"/>
            <p:cNvPicPr preferRelativeResize="0"/>
            <p:nvPr/>
          </p:nvPicPr>
          <p:blipFill rotWithShape="1">
            <a:blip r:embed="rId4">
              <a:alphaModFix/>
            </a:blip>
            <a:srcRect b="14165" l="42083" r="26130" t="23949"/>
            <a:stretch/>
          </p:blipFill>
          <p:spPr>
            <a:xfrm>
              <a:off x="9822918" y="4942537"/>
              <a:ext cx="3148549" cy="4085783"/>
            </a:xfrm>
            <a:prstGeom prst="rect">
              <a:avLst/>
            </a:prstGeom>
            <a:noFill/>
            <a:ln cap="flat" cmpd="sng" w="28575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pic>
        <p:sp>
          <p:nvSpPr>
            <p:cNvPr id="203" name="Google Shape;203;p17"/>
            <p:cNvSpPr txBox="1"/>
            <p:nvPr/>
          </p:nvSpPr>
          <p:spPr>
            <a:xfrm>
              <a:off x="9784992" y="2462475"/>
              <a:ext cx="3224400" cy="1613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2800" u="sng">
                  <a:solidFill>
                    <a:schemeClr val="dk1"/>
                  </a:solidFill>
                  <a:latin typeface="Inter"/>
                  <a:ea typeface="Inter"/>
                  <a:cs typeface="Inter"/>
                  <a:sym typeface="Inter"/>
                </a:rPr>
                <a:t>Essential Question</a:t>
              </a:r>
              <a:endParaRPr b="1" sz="2800" u="sng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endParaRPr>
            </a:p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800">
                  <a:solidFill>
                    <a:schemeClr val="dk1"/>
                  </a:solidFill>
                  <a:latin typeface="Inter"/>
                  <a:ea typeface="Inter"/>
                  <a:cs typeface="Inter"/>
                  <a:sym typeface="Inter"/>
                </a:rPr>
                <a:t>Completed at the end of the unit as a CER Paragraph</a:t>
              </a:r>
              <a:endParaRPr sz="28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endParaRPr>
            </a:p>
          </p:txBody>
        </p:sp>
      </p:grpSp>
      <p:grpSp>
        <p:nvGrpSpPr>
          <p:cNvPr id="204" name="Google Shape;204;p17"/>
          <p:cNvGrpSpPr/>
          <p:nvPr/>
        </p:nvGrpSpPr>
        <p:grpSpPr>
          <a:xfrm>
            <a:off x="5378344" y="2491913"/>
            <a:ext cx="3757500" cy="6490609"/>
            <a:chOff x="5273793" y="2491913"/>
            <a:chExt cx="3757500" cy="6490609"/>
          </a:xfrm>
        </p:grpSpPr>
        <p:pic>
          <p:nvPicPr>
            <p:cNvPr id="205" name="Google Shape;205;p17"/>
            <p:cNvPicPr preferRelativeResize="0"/>
            <p:nvPr/>
          </p:nvPicPr>
          <p:blipFill rotWithShape="1">
            <a:blip r:embed="rId5">
              <a:alphaModFix/>
            </a:blip>
            <a:srcRect b="15603" l="42010" r="26334" t="23753"/>
            <a:stretch/>
          </p:blipFill>
          <p:spPr>
            <a:xfrm>
              <a:off x="5578268" y="4962263"/>
              <a:ext cx="3148549" cy="4020259"/>
            </a:xfrm>
            <a:prstGeom prst="rect">
              <a:avLst/>
            </a:prstGeom>
            <a:noFill/>
            <a:ln cap="flat" cmpd="sng" w="2857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</p:pic>
        <p:sp>
          <p:nvSpPr>
            <p:cNvPr id="206" name="Google Shape;206;p17"/>
            <p:cNvSpPr txBox="1"/>
            <p:nvPr/>
          </p:nvSpPr>
          <p:spPr>
            <a:xfrm>
              <a:off x="5273793" y="2491913"/>
              <a:ext cx="3757500" cy="1613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2800" u="sng">
                  <a:solidFill>
                    <a:schemeClr val="dk1"/>
                  </a:solidFill>
                  <a:latin typeface="Inter"/>
                  <a:ea typeface="Inter"/>
                  <a:cs typeface="Inter"/>
                  <a:sym typeface="Inter"/>
                </a:rPr>
                <a:t>Compelling</a:t>
              </a:r>
              <a:r>
                <a:rPr b="1" lang="en-US" sz="2800" u="sng">
                  <a:solidFill>
                    <a:schemeClr val="dk1"/>
                  </a:solidFill>
                  <a:latin typeface="Inter"/>
                  <a:ea typeface="Inter"/>
                  <a:cs typeface="Inter"/>
                  <a:sym typeface="Inter"/>
                </a:rPr>
                <a:t> Questions</a:t>
              </a:r>
              <a:endParaRPr b="1" sz="2800" u="sng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endParaRPr>
            </a:p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800">
                  <a:solidFill>
                    <a:schemeClr val="dk1"/>
                  </a:solidFill>
                  <a:latin typeface="Inter"/>
                  <a:ea typeface="Inter"/>
                  <a:cs typeface="Inter"/>
                  <a:sym typeface="Inter"/>
                </a:rPr>
                <a:t>Completed at the end of each topic  as a CER Paragraph</a:t>
              </a:r>
              <a:endParaRPr sz="28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endParaRPr>
            </a:p>
          </p:txBody>
        </p:sp>
      </p:grpSp>
      <p:grpSp>
        <p:nvGrpSpPr>
          <p:cNvPr id="207" name="Google Shape;207;p17"/>
          <p:cNvGrpSpPr/>
          <p:nvPr/>
        </p:nvGrpSpPr>
        <p:grpSpPr>
          <a:xfrm>
            <a:off x="265817" y="2469950"/>
            <a:ext cx="4330800" cy="6550881"/>
            <a:chOff x="265817" y="2469950"/>
            <a:chExt cx="4330800" cy="6550881"/>
          </a:xfrm>
        </p:grpSpPr>
        <p:pic>
          <p:nvPicPr>
            <p:cNvPr id="208" name="Google Shape;208;p17"/>
            <p:cNvPicPr preferRelativeResize="0"/>
            <p:nvPr/>
          </p:nvPicPr>
          <p:blipFill rotWithShape="1">
            <a:blip r:embed="rId6">
              <a:alphaModFix/>
            </a:blip>
            <a:srcRect b="14259" l="42153" r="26291" t="24383"/>
            <a:stretch/>
          </p:blipFill>
          <p:spPr>
            <a:xfrm>
              <a:off x="856942" y="4940300"/>
              <a:ext cx="3148549" cy="4080531"/>
            </a:xfrm>
            <a:prstGeom prst="rect">
              <a:avLst/>
            </a:prstGeom>
            <a:noFill/>
            <a:ln cap="flat" cmpd="sng" w="2857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</p:pic>
        <p:sp>
          <p:nvSpPr>
            <p:cNvPr id="209" name="Google Shape;209;p17"/>
            <p:cNvSpPr txBox="1"/>
            <p:nvPr/>
          </p:nvSpPr>
          <p:spPr>
            <a:xfrm>
              <a:off x="265817" y="2469950"/>
              <a:ext cx="4330800" cy="1613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2800" u="sng">
                  <a:solidFill>
                    <a:schemeClr val="dk1"/>
                  </a:solidFill>
                  <a:latin typeface="Inter"/>
                  <a:ea typeface="Inter"/>
                  <a:cs typeface="Inter"/>
                  <a:sym typeface="Inter"/>
                </a:rPr>
                <a:t>Supporting </a:t>
              </a:r>
              <a:r>
                <a:rPr b="1" lang="en-US" sz="2800" u="sng">
                  <a:solidFill>
                    <a:schemeClr val="dk1"/>
                  </a:solidFill>
                  <a:latin typeface="Inter"/>
                  <a:ea typeface="Inter"/>
                  <a:cs typeface="Inter"/>
                  <a:sym typeface="Inter"/>
                </a:rPr>
                <a:t>Questions</a:t>
              </a:r>
              <a:endParaRPr b="1" sz="2800" u="sng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endParaRPr>
            </a:p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800">
                  <a:solidFill>
                    <a:schemeClr val="dk1"/>
                  </a:solidFill>
                  <a:latin typeface="Inter"/>
                  <a:ea typeface="Inter"/>
                  <a:cs typeface="Inter"/>
                  <a:sym typeface="Inter"/>
                </a:rPr>
                <a:t>Completed at the start of each topic with “Know” statements and “Wonder” Questions</a:t>
              </a:r>
              <a:endParaRPr sz="28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endParaRPr>
            </a:p>
          </p:txBody>
        </p:sp>
      </p:grpSp>
      <p:grpSp>
        <p:nvGrpSpPr>
          <p:cNvPr id="210" name="Google Shape;210;p17"/>
          <p:cNvGrpSpPr/>
          <p:nvPr/>
        </p:nvGrpSpPr>
        <p:grpSpPr>
          <a:xfrm>
            <a:off x="13923700" y="2491913"/>
            <a:ext cx="4140300" cy="6516306"/>
            <a:chOff x="13923700" y="2491913"/>
            <a:chExt cx="4140300" cy="6516306"/>
          </a:xfrm>
        </p:grpSpPr>
        <p:pic>
          <p:nvPicPr>
            <p:cNvPr id="211" name="Google Shape;211;p17"/>
            <p:cNvPicPr preferRelativeResize="0"/>
            <p:nvPr/>
          </p:nvPicPr>
          <p:blipFill rotWithShape="1">
            <a:blip r:embed="rId7">
              <a:alphaModFix/>
            </a:blip>
            <a:srcRect b="15196" l="42204" r="26443" t="24354"/>
            <a:stretch/>
          </p:blipFill>
          <p:spPr>
            <a:xfrm>
              <a:off x="14419575" y="4962263"/>
              <a:ext cx="3148549" cy="4045956"/>
            </a:xfrm>
            <a:prstGeom prst="rect">
              <a:avLst/>
            </a:prstGeom>
            <a:noFill/>
            <a:ln cap="flat" cmpd="sng" w="2857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</p:pic>
        <p:sp>
          <p:nvSpPr>
            <p:cNvPr id="212" name="Google Shape;212;p17"/>
            <p:cNvSpPr txBox="1"/>
            <p:nvPr/>
          </p:nvSpPr>
          <p:spPr>
            <a:xfrm>
              <a:off x="13923700" y="2491913"/>
              <a:ext cx="4140300" cy="1613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2800" u="sng">
                  <a:solidFill>
                    <a:schemeClr val="dk1"/>
                  </a:solidFill>
                  <a:latin typeface="Inter"/>
                  <a:ea typeface="Inter"/>
                  <a:cs typeface="Inter"/>
                  <a:sym typeface="Inter"/>
                </a:rPr>
                <a:t>CER Template</a:t>
              </a:r>
              <a:endParaRPr b="1" sz="2800" u="sng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endParaRPr>
            </a:p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800">
                  <a:solidFill>
                    <a:schemeClr val="dk1"/>
                  </a:solidFill>
                  <a:latin typeface="Inter"/>
                  <a:ea typeface="Inter"/>
                  <a:cs typeface="Inter"/>
                  <a:sym typeface="Inter"/>
                </a:rPr>
                <a:t>Writing support tool for writing paragraphs with Claims, Evidence, and Reasoning</a:t>
              </a:r>
              <a:endParaRPr sz="28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endParaRP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6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p18"/>
          <p:cNvSpPr txBox="1"/>
          <p:nvPr/>
        </p:nvSpPr>
        <p:spPr>
          <a:xfrm>
            <a:off x="2553980" y="876300"/>
            <a:ext cx="13179900" cy="1308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8499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LET’S PRACTICE</a:t>
            </a:r>
            <a:endParaRPr/>
          </a:p>
        </p:txBody>
      </p:sp>
      <p:sp>
        <p:nvSpPr>
          <p:cNvPr id="218" name="Google Shape;218;p18"/>
          <p:cNvSpPr txBox="1"/>
          <p:nvPr/>
        </p:nvSpPr>
        <p:spPr>
          <a:xfrm>
            <a:off x="1209675" y="3200775"/>
            <a:ext cx="10512000" cy="4504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b="1" lang="en-US" sz="46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Directions: </a:t>
            </a:r>
            <a:r>
              <a:rPr lang="en-US" sz="46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Read each of the supporting questions. </a:t>
            </a:r>
            <a:endParaRPr sz="46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520700" lvl="0" marL="45720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600"/>
              <a:buFont typeface="Inter"/>
              <a:buChar char="●"/>
            </a:pPr>
            <a:r>
              <a:rPr lang="en-US" sz="46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For each “K,” write what you already </a:t>
            </a:r>
            <a:r>
              <a:rPr b="1" lang="en-US" sz="46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KNOW</a:t>
            </a:r>
            <a:r>
              <a:rPr lang="en-US" sz="46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 about the topic. </a:t>
            </a:r>
            <a:endParaRPr sz="46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520700" lvl="0" marL="457200" rtl="0" algn="l"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4600"/>
              <a:buFont typeface="Inter"/>
              <a:buChar char="●"/>
            </a:pPr>
            <a:r>
              <a:rPr lang="en-US" sz="46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For each “W,” write what you </a:t>
            </a:r>
            <a:r>
              <a:rPr b="1" lang="en-US" sz="46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WONDER</a:t>
            </a:r>
            <a:r>
              <a:rPr lang="en-US" sz="46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 about the topic. </a:t>
            </a:r>
            <a:endParaRPr sz="4600">
              <a:latin typeface="Inter"/>
              <a:ea typeface="Inter"/>
              <a:cs typeface="Inter"/>
              <a:sym typeface="Inter"/>
            </a:endParaRPr>
          </a:p>
        </p:txBody>
      </p:sp>
      <p:grpSp>
        <p:nvGrpSpPr>
          <p:cNvPr id="219" name="Google Shape;219;p18"/>
          <p:cNvGrpSpPr/>
          <p:nvPr/>
        </p:nvGrpSpPr>
        <p:grpSpPr>
          <a:xfrm>
            <a:off x="-254016" y="9230009"/>
            <a:ext cx="18796043" cy="937448"/>
            <a:chOff x="204" y="0"/>
            <a:chExt cx="25061391" cy="1249931"/>
          </a:xfrm>
        </p:grpSpPr>
        <p:grpSp>
          <p:nvGrpSpPr>
            <p:cNvPr id="220" name="Google Shape;220;p18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221" name="Google Shape;221;p18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222" name="Google Shape;222;p18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23" name="Google Shape;223;p18"/>
            <p:cNvSpPr txBox="1"/>
            <p:nvPr/>
          </p:nvSpPr>
          <p:spPr>
            <a:xfrm>
              <a:off x="7951598" y="305302"/>
              <a:ext cx="9176100" cy="554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-US" sz="27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-US" sz="27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/>
            </a:p>
          </p:txBody>
        </p:sp>
        <p:cxnSp>
          <p:nvCxnSpPr>
            <p:cNvPr id="224" name="Google Shape;224;p18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25" name="Google Shape;225;p18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226" name="Google Shape;226;p18"/>
          <p:cNvGrpSpPr/>
          <p:nvPr/>
        </p:nvGrpSpPr>
        <p:grpSpPr>
          <a:xfrm>
            <a:off x="15859155" y="-98041"/>
            <a:ext cx="1562625" cy="1771271"/>
            <a:chOff x="0" y="-130721"/>
            <a:chExt cx="2083500" cy="2361695"/>
          </a:xfrm>
        </p:grpSpPr>
        <p:grpSp>
          <p:nvGrpSpPr>
            <p:cNvPr id="227" name="Google Shape;227;p18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228" name="Google Shape;228;p18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6484F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9" name="Google Shape;229;p18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30" name="Google Shape;230;p18"/>
            <p:cNvSpPr txBox="1"/>
            <p:nvPr/>
          </p:nvSpPr>
          <p:spPr>
            <a:xfrm>
              <a:off x="0" y="447107"/>
              <a:ext cx="2083500" cy="1144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5575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5</a:t>
              </a:r>
              <a:endParaRPr/>
            </a:p>
          </p:txBody>
        </p:sp>
      </p:grpSp>
      <p:sp>
        <p:nvSpPr>
          <p:cNvPr id="231" name="Google Shape;231;p18"/>
          <p:cNvSpPr/>
          <p:nvPr/>
        </p:nvSpPr>
        <p:spPr>
          <a:xfrm>
            <a:off x="-2845001" y="434334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32" name="Google Shape;232;p18"/>
          <p:cNvSpPr/>
          <p:nvPr/>
        </p:nvSpPr>
        <p:spPr>
          <a:xfrm>
            <a:off x="13601700" y="6142060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pic>
        <p:nvPicPr>
          <p:cNvPr id="233" name="Google Shape;233;p18"/>
          <p:cNvPicPr preferRelativeResize="0"/>
          <p:nvPr/>
        </p:nvPicPr>
        <p:blipFill rotWithShape="1">
          <a:blip r:embed="rId4">
            <a:alphaModFix/>
          </a:blip>
          <a:srcRect b="0" l="24872" r="24756" t="0"/>
          <a:stretch/>
        </p:blipFill>
        <p:spPr>
          <a:xfrm>
            <a:off x="12348550" y="2370200"/>
            <a:ext cx="4904602" cy="6489899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